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59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4" r:id="rId17"/>
    <p:sldId id="277" r:id="rId18"/>
    <p:sldId id="276" r:id="rId19"/>
    <p:sldId id="278" r:id="rId20"/>
    <p:sldId id="281" r:id="rId21"/>
    <p:sldId id="279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A00"/>
    <a:srgbClr val="9900FF"/>
    <a:srgbClr val="006600"/>
    <a:srgbClr val="8A0000"/>
    <a:srgbClr val="CC0000"/>
    <a:srgbClr val="005000"/>
    <a:srgbClr val="6C0000"/>
    <a:srgbClr val="194B32"/>
    <a:srgbClr val="753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200800" cy="23762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</a:t>
            </a:r>
            <a:r>
              <a:rPr lang="ru-RU" sz="60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«Перелётные птицы»</a:t>
            </a:r>
            <a:endParaRPr lang="ru-RU" sz="5400" b="1" spc="50" dirty="0">
              <a:ln w="1143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FF"/>
                </a:solidFill>
              </a:rPr>
              <a:t>Авторы проекта: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Смирнова Ольга Леонидовна,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Гончарова Лилия Ивановна,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Скиба Ирина Викторовна,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</a:rPr>
              <a:t>педагоги старшей группы компенсирующей направленности №6 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Речевая игра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«Кто как голос подаёт»</a:t>
            </a:r>
          </a:p>
        </p:txBody>
      </p:sp>
      <p:pic>
        <p:nvPicPr>
          <p:cNvPr id="3" name="Picture 2" descr="D:\ФОТО\детский сад\Группа №6 2015-2016 уч год\20151119_093221.jpg"/>
          <p:cNvPicPr>
            <a:picLocks noChangeAspect="1" noChangeArrowheads="1"/>
          </p:cNvPicPr>
          <p:nvPr/>
        </p:nvPicPr>
        <p:blipFill>
          <a:blip r:embed="rId3" cstate="print"/>
          <a:srcRect r="418"/>
          <a:stretch>
            <a:fillRect/>
          </a:stretch>
        </p:blipFill>
        <p:spPr bwMode="auto">
          <a:xfrm>
            <a:off x="971600" y="3645024"/>
            <a:ext cx="3309958" cy="24928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4" name="Picture 3" descr="D:\ФОТО\детский сад\Группа №6 2015-2016 уч год\20151119_093203.jpg"/>
          <p:cNvPicPr>
            <a:picLocks noChangeAspect="1" noChangeArrowheads="1"/>
          </p:cNvPicPr>
          <p:nvPr/>
        </p:nvPicPr>
        <p:blipFill>
          <a:blip r:embed="rId4" cstate="print"/>
          <a:srcRect l="5826" t="12947" r="6783"/>
          <a:stretch>
            <a:fillRect/>
          </a:stretch>
        </p:blipFill>
        <p:spPr bwMode="auto">
          <a:xfrm>
            <a:off x="5004048" y="2060848"/>
            <a:ext cx="3240360" cy="24208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5" name="Picture 10" descr="Дикий гус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556792"/>
            <a:ext cx="2376264" cy="201190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9_092917.jpg"/>
          <p:cNvPicPr>
            <a:picLocks noChangeAspect="1" noChangeArrowheads="1"/>
          </p:cNvPicPr>
          <p:nvPr/>
        </p:nvPicPr>
        <p:blipFill>
          <a:blip r:embed="rId2" cstate="print"/>
          <a:srcRect l="17331" t="20220" r="26343" b="10456"/>
          <a:stretch>
            <a:fillRect/>
          </a:stretch>
        </p:blipFill>
        <p:spPr bwMode="auto">
          <a:xfrm>
            <a:off x="1259632" y="4005064"/>
            <a:ext cx="2730303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2" descr="D:\ФОТО\детский сад\Группа №6 2015-2016 уч год\20151119_092808.jpg"/>
          <p:cNvPicPr>
            <a:picLocks noChangeAspect="1" noChangeArrowheads="1"/>
          </p:cNvPicPr>
          <p:nvPr/>
        </p:nvPicPr>
        <p:blipFill>
          <a:blip r:embed="rId3" cstate="print"/>
          <a:srcRect l="24609" t="35336" r="12922"/>
          <a:stretch>
            <a:fillRect/>
          </a:stretch>
        </p:blipFill>
        <p:spPr bwMode="auto">
          <a:xfrm>
            <a:off x="2195736" y="1412776"/>
            <a:ext cx="3118275" cy="2420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3" descr="D:\ФОТО\детский сад\Группа №6 2015-2016 уч год\20151119_092836.jpg"/>
          <p:cNvPicPr>
            <a:picLocks noChangeAspect="1" noChangeArrowheads="1"/>
          </p:cNvPicPr>
          <p:nvPr/>
        </p:nvPicPr>
        <p:blipFill>
          <a:blip r:embed="rId4" cstate="print"/>
          <a:srcRect l="22529" t="16385" r="7837"/>
          <a:stretch>
            <a:fillRect/>
          </a:stretch>
        </p:blipFill>
        <p:spPr bwMode="auto">
          <a:xfrm>
            <a:off x="5220073" y="4005064"/>
            <a:ext cx="2768102" cy="2492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Подвижная игра «Воробей»</a:t>
            </a:r>
          </a:p>
        </p:txBody>
      </p:sp>
      <p:pic>
        <p:nvPicPr>
          <p:cNvPr id="9218" name="Picture 2" descr="Птичка на кусте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2075" y="1844824"/>
            <a:ext cx="2592281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Подвижная игра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«Скачет шустрая синица»</a:t>
            </a:r>
          </a:p>
        </p:txBody>
      </p:sp>
      <p:pic>
        <p:nvPicPr>
          <p:cNvPr id="3" name="Picture 4" descr="D:\ФОТО\детский сад\Группа №6 2015-2016 уч год\20151119_093339.jpg"/>
          <p:cNvPicPr>
            <a:picLocks noChangeAspect="1" noChangeArrowheads="1"/>
          </p:cNvPicPr>
          <p:nvPr/>
        </p:nvPicPr>
        <p:blipFill>
          <a:blip r:embed="rId3" cstate="print"/>
          <a:srcRect l="26971" t="14984" r="5603"/>
          <a:stretch>
            <a:fillRect/>
          </a:stretch>
        </p:blipFill>
        <p:spPr bwMode="auto">
          <a:xfrm>
            <a:off x="5940152" y="3861048"/>
            <a:ext cx="2651882" cy="2507771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4" name="Picture 2" descr="D:\ФОТО\детский сад\Группа №6 2015-2016 уч год\20151119_093346.jpg"/>
          <p:cNvPicPr>
            <a:picLocks noChangeAspect="1" noChangeArrowheads="1"/>
          </p:cNvPicPr>
          <p:nvPr/>
        </p:nvPicPr>
        <p:blipFill>
          <a:blip r:embed="rId4" cstate="print"/>
          <a:srcRect l="22308" t="14872" r="15228"/>
          <a:stretch>
            <a:fillRect/>
          </a:stretch>
        </p:blipFill>
        <p:spPr bwMode="auto">
          <a:xfrm>
            <a:off x="827584" y="3861048"/>
            <a:ext cx="2376264" cy="2428857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5" name="Picture 3" descr="D:\ФОТО\детский сад\Группа №6 2015-2016 уч год\20151119_093427.jpg"/>
          <p:cNvPicPr>
            <a:picLocks noChangeAspect="1" noChangeArrowheads="1"/>
          </p:cNvPicPr>
          <p:nvPr/>
        </p:nvPicPr>
        <p:blipFill>
          <a:blip r:embed="rId5" cstate="print"/>
          <a:srcRect l="20823" r="7243" b="11660"/>
          <a:stretch>
            <a:fillRect/>
          </a:stretch>
        </p:blipFill>
        <p:spPr bwMode="auto">
          <a:xfrm>
            <a:off x="3347864" y="1988840"/>
            <a:ext cx="2448272" cy="2254987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8194" name="Picture 2" descr="Птицы прыгают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09120"/>
            <a:ext cx="2277837" cy="1432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Пальчиковая гимнастика «Прилетайте птички»</a:t>
            </a:r>
          </a:p>
        </p:txBody>
      </p:sp>
      <p:pic>
        <p:nvPicPr>
          <p:cNvPr id="3" name="Picture 2" descr="D:\ФОТО\детский сад\Группа №6 2015-2016 уч год\20151119_094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184" r="6927" b="10904"/>
          <a:stretch>
            <a:fillRect/>
          </a:stretch>
        </p:blipFill>
        <p:spPr bwMode="auto">
          <a:xfrm>
            <a:off x="611560" y="1772816"/>
            <a:ext cx="5441105" cy="2232248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  <p:pic>
        <p:nvPicPr>
          <p:cNvPr id="4" name="Picture 3" descr="D:\ФОТО\детский сад\Группа №6 2015-2016 уч год\20151119_094510.jpg"/>
          <p:cNvPicPr>
            <a:picLocks noChangeAspect="1" noChangeArrowheads="1"/>
          </p:cNvPicPr>
          <p:nvPr/>
        </p:nvPicPr>
        <p:blipFill>
          <a:blip r:embed="rId3" cstate="print"/>
          <a:srcRect l="8923" t="41642" r="6305" b="4818"/>
          <a:stretch>
            <a:fillRect/>
          </a:stretch>
        </p:blipFill>
        <p:spPr bwMode="auto">
          <a:xfrm>
            <a:off x="2987824" y="4221088"/>
            <a:ext cx="4712524" cy="2232248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</p:pic>
      <p:pic>
        <p:nvPicPr>
          <p:cNvPr id="5" name="Picture 2" descr="http://www.diana10.ru/_ph/41/2/2746887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443227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ariyana\AppData\Local\Temp\Rar$DIa0.925\Фото-0017.jpg"/>
          <p:cNvPicPr>
            <a:picLocks noChangeAspect="1" noChangeArrowheads="1"/>
          </p:cNvPicPr>
          <p:nvPr/>
        </p:nvPicPr>
        <p:blipFill>
          <a:blip r:embed="rId3" cstate="print"/>
          <a:srcRect l="23304" r="12609"/>
          <a:stretch>
            <a:fillRect/>
          </a:stretch>
        </p:blipFill>
        <p:spPr bwMode="auto">
          <a:xfrm>
            <a:off x="3635896" y="1700808"/>
            <a:ext cx="2160240" cy="2528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C:\Users\dariyana\AppData\Local\Temp\Rar$DIa0.540\Фото-00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23852"/>
          <a:stretch>
            <a:fillRect/>
          </a:stretch>
        </p:blipFill>
        <p:spPr bwMode="auto">
          <a:xfrm>
            <a:off x="683568" y="3933056"/>
            <a:ext cx="2441661" cy="2404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C:\Users\dariyana\AppData\Local\Temp\Rar$DIa0.436\Фото-0016.jpg"/>
          <p:cNvPicPr>
            <a:picLocks noChangeAspect="1" noChangeArrowheads="1"/>
          </p:cNvPicPr>
          <p:nvPr/>
        </p:nvPicPr>
        <p:blipFill>
          <a:blip r:embed="rId5" cstate="print"/>
          <a:srcRect l="6113" b="31224"/>
          <a:stretch>
            <a:fillRect/>
          </a:stretch>
        </p:blipFill>
        <p:spPr bwMode="auto">
          <a:xfrm>
            <a:off x="6012160" y="3861048"/>
            <a:ext cx="2571750" cy="2511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</a:rPr>
              <a:t>Выкладывание птиц по контуру</a:t>
            </a:r>
          </a:p>
        </p:txBody>
      </p:sp>
      <p:pic>
        <p:nvPicPr>
          <p:cNvPr id="7" name="Picture 18" descr="Птица, подлетающая к цветку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56792"/>
            <a:ext cx="2448272" cy="14444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9_093948.jpg"/>
          <p:cNvPicPr>
            <a:picLocks noChangeAspect="1" noChangeArrowheads="1"/>
          </p:cNvPicPr>
          <p:nvPr/>
        </p:nvPicPr>
        <p:blipFill>
          <a:blip r:embed="rId2" cstate="print"/>
          <a:srcRect t="27007" r="7355"/>
          <a:stretch>
            <a:fillRect/>
          </a:stretch>
        </p:blipFill>
        <p:spPr bwMode="auto">
          <a:xfrm>
            <a:off x="899592" y="4221088"/>
            <a:ext cx="3528392" cy="2084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6" descr="D:\ФОТО\детский сад\Группа №6 2015-2016 уч год\20151119_094327.jpg"/>
          <p:cNvPicPr>
            <a:picLocks noChangeAspect="1" noChangeArrowheads="1"/>
          </p:cNvPicPr>
          <p:nvPr/>
        </p:nvPicPr>
        <p:blipFill>
          <a:blip r:embed="rId3" cstate="print"/>
          <a:srcRect l="7116" t="3163"/>
          <a:stretch>
            <a:fillRect/>
          </a:stretch>
        </p:blipFill>
        <p:spPr bwMode="auto">
          <a:xfrm>
            <a:off x="1403648" y="1844824"/>
            <a:ext cx="2819805" cy="22048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D:\ФОТО\детский сад\Группа №6 2015-2016 уч год\20151119_093659.jpg"/>
          <p:cNvPicPr>
            <a:picLocks noChangeAspect="1" noChangeArrowheads="1"/>
          </p:cNvPicPr>
          <p:nvPr/>
        </p:nvPicPr>
        <p:blipFill>
          <a:blip r:embed="rId4" cstate="print"/>
          <a:srcRect l="11358" t="2524" r="3457"/>
          <a:stretch>
            <a:fillRect/>
          </a:stretch>
        </p:blipFill>
        <p:spPr bwMode="auto">
          <a:xfrm>
            <a:off x="5004048" y="2678291"/>
            <a:ext cx="3024336" cy="2595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6409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</a:rPr>
              <a:t>Экспериментальная деятельность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</a:rPr>
              <a:t>«Что легче – перо или камень?»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ТО\детский сад\Группа №6 2015-2016 уч год\20151119_094128.jpg"/>
          <p:cNvPicPr>
            <a:picLocks noChangeAspect="1" noChangeArrowheads="1"/>
          </p:cNvPicPr>
          <p:nvPr/>
        </p:nvPicPr>
        <p:blipFill>
          <a:blip r:embed="rId3" cstate="print"/>
          <a:srcRect l="20000" t="10435"/>
          <a:stretch>
            <a:fillRect/>
          </a:stretch>
        </p:blipFill>
        <p:spPr bwMode="auto">
          <a:xfrm>
            <a:off x="1619672" y="4005064"/>
            <a:ext cx="2880320" cy="24185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4" name="Picture 3" descr="D:\ФОТО\детский сад\Группа №6 2015-2016 уч год\20151119_094237.jpg"/>
          <p:cNvPicPr>
            <a:picLocks noChangeAspect="1" noChangeArrowheads="1"/>
          </p:cNvPicPr>
          <p:nvPr/>
        </p:nvPicPr>
        <p:blipFill>
          <a:blip r:embed="rId4" cstate="print"/>
          <a:srcRect l="22226"/>
          <a:stretch>
            <a:fillRect/>
          </a:stretch>
        </p:blipFill>
        <p:spPr bwMode="auto">
          <a:xfrm>
            <a:off x="5652120" y="2996952"/>
            <a:ext cx="2790443" cy="269091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5" name="Picture 5" descr="D:\ФОТО\детский сад\Группа №6 2015-2016 уч год\20151119_094308.jpg"/>
          <p:cNvPicPr>
            <a:picLocks noChangeAspect="1" noChangeArrowheads="1"/>
          </p:cNvPicPr>
          <p:nvPr/>
        </p:nvPicPr>
        <p:blipFill>
          <a:blip r:embed="rId5" cstate="print"/>
          <a:srcRect t="12263"/>
          <a:stretch>
            <a:fillRect/>
          </a:stretch>
        </p:blipFill>
        <p:spPr bwMode="auto">
          <a:xfrm>
            <a:off x="611560" y="1916832"/>
            <a:ext cx="2880320" cy="18953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Почему перья птиц не намокают?</a:t>
            </a:r>
          </a:p>
        </p:txBody>
      </p:sp>
      <p:pic>
        <p:nvPicPr>
          <p:cNvPr id="7" name="Picture 12" descr="Птица машет крыльям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060848"/>
            <a:ext cx="125468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6_094502.jpg"/>
          <p:cNvPicPr>
            <a:picLocks noChangeAspect="1" noChangeArrowheads="1"/>
          </p:cNvPicPr>
          <p:nvPr/>
        </p:nvPicPr>
        <p:blipFill>
          <a:blip r:embed="rId2" cstate="print"/>
          <a:srcRect b="4679"/>
          <a:stretch>
            <a:fillRect/>
          </a:stretch>
        </p:blipFill>
        <p:spPr bwMode="auto">
          <a:xfrm>
            <a:off x="4788024" y="3861048"/>
            <a:ext cx="3424584" cy="244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Picture 2" descr="D:\ФОТО\детский сад\Группа №6 2015-2016 уч год\20151116_113257.jpg"/>
          <p:cNvPicPr>
            <a:picLocks noChangeAspect="1" noChangeArrowheads="1"/>
          </p:cNvPicPr>
          <p:nvPr/>
        </p:nvPicPr>
        <p:blipFill>
          <a:blip r:embed="rId3" cstate="print"/>
          <a:srcRect b="4965"/>
          <a:stretch>
            <a:fillRect/>
          </a:stretch>
        </p:blipFill>
        <p:spPr bwMode="auto">
          <a:xfrm>
            <a:off x="3779912" y="1412776"/>
            <a:ext cx="3131840" cy="223224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" name="Picture 3" descr="D:\ФОТО\детский сад\Группа №6 2015-2016 уч год\20151116_095608.jpg"/>
          <p:cNvPicPr>
            <a:picLocks noChangeAspect="1" noChangeArrowheads="1"/>
          </p:cNvPicPr>
          <p:nvPr/>
        </p:nvPicPr>
        <p:blipFill>
          <a:blip r:embed="rId4" cstate="print"/>
          <a:srcRect r="6845"/>
          <a:stretch>
            <a:fillRect/>
          </a:stretch>
        </p:blipFill>
        <p:spPr bwMode="auto">
          <a:xfrm>
            <a:off x="1043608" y="3861048"/>
            <a:ext cx="3096344" cy="24928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Аппликация «Птица»</a:t>
            </a:r>
          </a:p>
        </p:txBody>
      </p:sp>
      <p:pic>
        <p:nvPicPr>
          <p:cNvPr id="7" name="Picture 4" descr="Птички с домиком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268760"/>
            <a:ext cx="1944216" cy="252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8_114442.jpg"/>
          <p:cNvPicPr>
            <a:picLocks noChangeAspect="1" noChangeArrowheads="1"/>
          </p:cNvPicPr>
          <p:nvPr/>
        </p:nvPicPr>
        <p:blipFill>
          <a:blip r:embed="rId3" cstate="print"/>
          <a:srcRect t="2722" b="4734"/>
          <a:stretch>
            <a:fillRect/>
          </a:stretch>
        </p:blipFill>
        <p:spPr bwMode="auto">
          <a:xfrm>
            <a:off x="2267744" y="1340768"/>
            <a:ext cx="3240360" cy="2249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" name="Picture 2" descr="D:\ФОТО\детский сад\Группа №6 2015-2016 уч год\20151118_091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59678"/>
            <a:ext cx="3096344" cy="2322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3" descr="D:\ФОТО\детский сад\Группа №6 2015-2016 уч год\20151118_090625.jpg"/>
          <p:cNvPicPr>
            <a:picLocks noChangeAspect="1" noChangeArrowheads="1"/>
          </p:cNvPicPr>
          <p:nvPr/>
        </p:nvPicPr>
        <p:blipFill>
          <a:blip r:embed="rId5" cstate="print"/>
          <a:srcRect l="6643"/>
          <a:stretch>
            <a:fillRect/>
          </a:stretch>
        </p:blipFill>
        <p:spPr bwMode="auto">
          <a:xfrm>
            <a:off x="5292080" y="3972903"/>
            <a:ext cx="2963821" cy="2381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Лепка «Ласточка»</a:t>
            </a:r>
          </a:p>
        </p:txBody>
      </p:sp>
      <p:pic>
        <p:nvPicPr>
          <p:cNvPr id="7" name="Picture 2" descr="Гнездо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72816"/>
            <a:ext cx="196581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ФОТО\детский сад\Группа №6 2015-2016 уч год\20151116_121517.jpg"/>
          <p:cNvPicPr>
            <a:picLocks noChangeAspect="1" noChangeArrowheads="1"/>
          </p:cNvPicPr>
          <p:nvPr/>
        </p:nvPicPr>
        <p:blipFill>
          <a:blip r:embed="rId2" cstate="print"/>
          <a:srcRect t="2694" b="19180"/>
          <a:stretch>
            <a:fillRect/>
          </a:stretch>
        </p:blipFill>
        <p:spPr bwMode="auto">
          <a:xfrm>
            <a:off x="683568" y="2780928"/>
            <a:ext cx="3809673" cy="2232248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pic>
        <p:nvPicPr>
          <p:cNvPr id="6" name="Picture 2" descr="D:\ФОТО\детский сад\Группа №6 2015-2016 уч год\20151116_121500.jpg"/>
          <p:cNvPicPr>
            <a:picLocks noChangeAspect="1" noChangeArrowheads="1"/>
          </p:cNvPicPr>
          <p:nvPr/>
        </p:nvPicPr>
        <p:blipFill>
          <a:blip r:embed="rId3" cstate="print"/>
          <a:srcRect t="8249"/>
          <a:stretch>
            <a:fillRect/>
          </a:stretch>
        </p:blipFill>
        <p:spPr bwMode="auto">
          <a:xfrm>
            <a:off x="5076056" y="3933056"/>
            <a:ext cx="3491880" cy="2402886"/>
          </a:xfrm>
          <a:prstGeom prst="rect">
            <a:avLst/>
          </a:prstGeom>
          <a:noFill/>
          <a:ln w="38100">
            <a:solidFill>
              <a:srgbClr val="9900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7667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Работа с родителями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</a:rPr>
              <a:t>«Кормушки для птиц»</a:t>
            </a:r>
          </a:p>
        </p:txBody>
      </p:sp>
      <p:pic>
        <p:nvPicPr>
          <p:cNvPr id="8" name="Picture 8" descr="Птичка в гостях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32855"/>
            <a:ext cx="2142238" cy="155799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620689"/>
            <a:ext cx="39743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</a:p>
          <a:p>
            <a:pPr algn="ctr"/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34076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Познавательно-исследовательский, 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творческий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348880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проекта:</a:t>
            </a:r>
          </a:p>
          <a:p>
            <a:pPr algn="ctr"/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06896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Дети старшей группы компенсирующей направленности, воспитатели, 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учитель-логопед, родители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437112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Продолжительность проекта:</a:t>
            </a:r>
          </a:p>
          <a:p>
            <a:pPr algn="ctr"/>
            <a:endParaRPr lang="ru-RU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22920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</a:rPr>
              <a:t>С 16 ноября 2015г. по 22 ноября 2015г. (краткосрочный)</a:t>
            </a:r>
          </a:p>
        </p:txBody>
      </p:sp>
      <p:pic>
        <p:nvPicPr>
          <p:cNvPr id="19458" name="Picture 2" descr="http://forumsmile.ru/u/1/4/d/14dbb7dee978234e75b9ae538e3675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846430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«Птички-невелички»</a:t>
            </a:r>
          </a:p>
        </p:txBody>
      </p:sp>
      <p:pic>
        <p:nvPicPr>
          <p:cNvPr id="6" name="Picture 2" descr="D:\ФОТО\детский сад\Группа №6 2015-2016 уч год\20151116_121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672408" cy="2754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4" descr="D:\ФОТО\детский сад\Группа №6 2015-2016 уч год\20151116_12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419872" cy="2564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8" name="Picture 6" descr="Синичка на веточке с ягод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12776"/>
            <a:ext cx="2381250" cy="16383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libex.ru/dimg/16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1894995" cy="2592288"/>
          </a:xfrm>
          <a:prstGeom prst="rect">
            <a:avLst/>
          </a:prstGeom>
          <a:noFill/>
        </p:spPr>
      </p:pic>
      <p:pic>
        <p:nvPicPr>
          <p:cNvPr id="7" name="Picture 4" descr="http://booksbest.org/books/bianki-vitalij-ptichi-razgov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1584176" cy="2091112"/>
          </a:xfrm>
          <a:prstGeom prst="rect">
            <a:avLst/>
          </a:prstGeom>
          <a:noFill/>
        </p:spPr>
      </p:pic>
      <p:pic>
        <p:nvPicPr>
          <p:cNvPr id="8" name="Picture 10" descr="http://pics.livejournal.com/lenatoll/pic/0000waz8/s640x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340768"/>
            <a:ext cx="1634694" cy="2088232"/>
          </a:xfrm>
          <a:prstGeom prst="rect">
            <a:avLst/>
          </a:prstGeom>
          <a:noFill/>
        </p:spPr>
      </p:pic>
      <p:pic>
        <p:nvPicPr>
          <p:cNvPr id="9" name="Picture 2" descr="http://skazvikt.ucoz.ru/_pu/10/77633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717032"/>
            <a:ext cx="1942531" cy="2664296"/>
          </a:xfrm>
          <a:prstGeom prst="rect">
            <a:avLst/>
          </a:prstGeom>
          <a:noFill/>
        </p:spPr>
      </p:pic>
      <p:pic>
        <p:nvPicPr>
          <p:cNvPr id="10" name="Picture 12" descr="http://www.mubiblioteka.ru/incoming/img/kalendar/knigi_3/prishvin_gos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89040"/>
            <a:ext cx="2049016" cy="2632986"/>
          </a:xfrm>
          <a:prstGeom prst="rect">
            <a:avLst/>
          </a:prstGeom>
          <a:noFill/>
        </p:spPr>
      </p:pic>
      <p:pic>
        <p:nvPicPr>
          <p:cNvPr id="11" name="Picture 8" descr="http://detbook.ru/wp-content/uploads/2009/05/Birds-420x4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772816"/>
            <a:ext cx="1758335" cy="1800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60648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Чтение художественной литературы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О\детский сад\Группа №6 2015-2016 уч год\20151119_095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5376597" cy="4032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692696"/>
            <a:ext cx="60486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</a:t>
            </a:r>
            <a:r>
              <a:rPr lang="ru-RU" sz="6000" b="1" cap="none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птиц!</a:t>
            </a:r>
            <a:endParaRPr lang="ru-RU" sz="6000" b="1" cap="none" spc="5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8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3377" y="548680"/>
            <a:ext cx="3210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</a:rPr>
              <a:t>Проблема:</a:t>
            </a:r>
            <a:endParaRPr lang="ru-RU" sz="48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77281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У детей недостаточно сформированы знания о перелетных птицах.</a:t>
            </a:r>
          </a:p>
          <a:p>
            <a:pPr marL="514350" indent="-514350" algn="ctr">
              <a:buAutoNum type="arabicPeriod"/>
            </a:pP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Дети путают зимующих и перелетных птиц.</a:t>
            </a:r>
          </a:p>
          <a:p>
            <a:pPr marL="514350" indent="-514350" algn="ctr">
              <a:buAutoNum type="arabicPeriod"/>
            </a:pP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У детей недостаточно развито чувство заботы о птицах. </a:t>
            </a: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endParaRPr lang="ru-RU" sz="1200" b="1" dirty="0" smtClean="0">
              <a:solidFill>
                <a:srgbClr val="006600"/>
              </a:solidFill>
            </a:endParaRPr>
          </a:p>
          <a:p>
            <a:pPr marL="514350" indent="-514350" algn="ctr"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Некомпетентные знания родителей по вопросу формирования у детей экологически-целостной личности</a:t>
            </a:r>
          </a:p>
        </p:txBody>
      </p:sp>
      <p:pic>
        <p:nvPicPr>
          <p:cNvPr id="18437" name="Picture 5" descr="Птичье общежит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381250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1843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6600"/>
                </a:solidFill>
              </a:rPr>
              <a:t>Цель:</a:t>
            </a:r>
            <a:endParaRPr lang="ru-RU" sz="4800" b="1" cap="none" spc="50" dirty="0">
              <a:ln w="11430"/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Формировать у детей обобщенное представление о перелетных птицах, местах их обитания. </a:t>
            </a:r>
          </a:p>
          <a:p>
            <a:pPr algn="ctr"/>
            <a:r>
              <a:rPr lang="ru-RU" sz="2000" b="1" dirty="0" smtClean="0">
                <a:solidFill>
                  <a:srgbClr val="CC0000"/>
                </a:solidFill>
              </a:rPr>
              <a:t>Развивать интерес к жизни птиц.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1988840"/>
            <a:ext cx="2364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6600"/>
                </a:solidFill>
              </a:rPr>
              <a:t>Задачи:</a:t>
            </a:r>
            <a:endParaRPr lang="ru-RU" sz="4800" b="1" cap="none" spc="50" dirty="0">
              <a:ln w="11430"/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708920"/>
            <a:ext cx="77768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Расширить и закрепить представления о внешнем виде и о частях тела перелетных птиц.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C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Расширить и закрепить представления о жизни перелетных птиц в естественных природных условиях и приспособлении к своей среде обитания.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C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Создавать эмоционально-эстетический образ птиц посредством приобщения к произведениям литературы, музыки, изобразительного искусства.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C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C0000"/>
                </a:solidFill>
              </a:rPr>
              <a:t>Воспитывать интерес к живой природе, доброжелательное, заботливое отношение к птицам.</a:t>
            </a:r>
          </a:p>
        </p:txBody>
      </p:sp>
      <p:pic>
        <p:nvPicPr>
          <p:cNvPr id="14342" name="Picture 6" descr="http://forumsmile.ru/u/7/3/3/733e91b58ab84526933b4741f20e0dc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650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</a:rPr>
              <a:t>Предполагаемый результат: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77768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У детей сформируются знания о жизни перелетных птиц в природных условиях.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У детей сформируется устойчивый интерес к живой природе.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Дети смогут применять полученные знания в продуктивной деятельности.</a:t>
            </a:r>
          </a:p>
          <a:p>
            <a:pPr marL="457200" indent="-457200" algn="ctr">
              <a:buAutoNum type="arabicPeriod"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Продуктивное взаимодействие родителей с детьми в процессе совместной деятельности.</a:t>
            </a:r>
          </a:p>
        </p:txBody>
      </p:sp>
      <p:pic>
        <p:nvPicPr>
          <p:cNvPr id="17411" name="Picture 3" descr="Машет крыльям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227312" cy="22099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6507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</a:rPr>
              <a:t>Реализация проекта:</a:t>
            </a:r>
          </a:p>
        </p:txBody>
      </p:sp>
      <p:pic>
        <p:nvPicPr>
          <p:cNvPr id="3" name="Picture 4" descr="D:\ФОТО\детский сад\Группа №6 2015-2016 уч год\20151116_113105.jpg"/>
          <p:cNvPicPr>
            <a:picLocks noChangeAspect="1" noChangeArrowheads="1"/>
          </p:cNvPicPr>
          <p:nvPr/>
        </p:nvPicPr>
        <p:blipFill>
          <a:blip r:embed="rId3" cstate="print"/>
          <a:srcRect t="20220" r="346"/>
          <a:stretch>
            <a:fillRect/>
          </a:stretch>
        </p:blipFill>
        <p:spPr bwMode="auto">
          <a:xfrm>
            <a:off x="1187624" y="4293096"/>
            <a:ext cx="3312368" cy="1988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" name="Picture 2" descr="D:\ФОТО\детский сад\Группа №6 2015-2016 уч год\20151116_113015.jpg"/>
          <p:cNvPicPr>
            <a:picLocks noChangeAspect="1" noChangeArrowheads="1"/>
          </p:cNvPicPr>
          <p:nvPr/>
        </p:nvPicPr>
        <p:blipFill>
          <a:blip r:embed="rId4" cstate="print"/>
          <a:srcRect l="4598" t="12263" r="8031"/>
          <a:stretch>
            <a:fillRect/>
          </a:stretch>
        </p:blipFill>
        <p:spPr bwMode="auto">
          <a:xfrm>
            <a:off x="971600" y="2060848"/>
            <a:ext cx="2736304" cy="2060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" name="Picture 3" descr="D:\ФОТО\детский сад\Группа №6 2015-2016 уч год\20151116_113042.jpg"/>
          <p:cNvPicPr>
            <a:picLocks noChangeAspect="1" noChangeArrowheads="1"/>
          </p:cNvPicPr>
          <p:nvPr/>
        </p:nvPicPr>
        <p:blipFill>
          <a:blip r:embed="rId5" cstate="print"/>
          <a:srcRect l="2299" t="15328" r="3433"/>
          <a:stretch>
            <a:fillRect/>
          </a:stretch>
        </p:blipFill>
        <p:spPr bwMode="auto">
          <a:xfrm>
            <a:off x="5292080" y="4293096"/>
            <a:ext cx="2952328" cy="1988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908720"/>
            <a:ext cx="76507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C0000"/>
                </a:solidFill>
              </a:rPr>
              <a:t>Формирование элементарных математических представлений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564904"/>
            <a:ext cx="453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</a:rPr>
              <a:t>«Найди столько же»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ФОТО\детский сад\Группа №6 2015-2016 уч год\20151116_112830.jpg"/>
          <p:cNvPicPr>
            <a:picLocks noChangeAspect="1" noChangeArrowheads="1"/>
          </p:cNvPicPr>
          <p:nvPr/>
        </p:nvPicPr>
        <p:blipFill>
          <a:blip r:embed="rId2" cstate="print"/>
          <a:srcRect t="13654" r="1692"/>
          <a:stretch>
            <a:fillRect/>
          </a:stretch>
        </p:blipFill>
        <p:spPr bwMode="auto">
          <a:xfrm>
            <a:off x="5004047" y="4149080"/>
            <a:ext cx="3277663" cy="21591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9" name="Picture 2" descr="D:\ФОТО\детский сад\Группа №6 2015-2016 уч год\20151116_112734.jpg"/>
          <p:cNvPicPr>
            <a:picLocks noChangeAspect="1" noChangeArrowheads="1"/>
          </p:cNvPicPr>
          <p:nvPr/>
        </p:nvPicPr>
        <p:blipFill>
          <a:blip r:embed="rId3" cstate="print"/>
          <a:srcRect l="7208" t="16819" r="4492"/>
          <a:stretch>
            <a:fillRect/>
          </a:stretch>
        </p:blipFill>
        <p:spPr bwMode="auto">
          <a:xfrm>
            <a:off x="3059832" y="1556792"/>
            <a:ext cx="3240360" cy="228939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" name="Picture 3" descr="D:\ФОТО\детский сад\Группа №6 2015-2016 уч год\20151116_112823.jpg"/>
          <p:cNvPicPr>
            <a:picLocks noChangeAspect="1" noChangeArrowheads="1"/>
          </p:cNvPicPr>
          <p:nvPr/>
        </p:nvPicPr>
        <p:blipFill>
          <a:blip r:embed="rId4" cstate="print"/>
          <a:srcRect t="13291" r="4305"/>
          <a:stretch>
            <a:fillRect/>
          </a:stretch>
        </p:blipFill>
        <p:spPr bwMode="auto">
          <a:xfrm>
            <a:off x="827584" y="4128796"/>
            <a:ext cx="3168352" cy="21531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483768" y="620688"/>
            <a:ext cx="4536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</a:rPr>
              <a:t>«Найди столько же»</a:t>
            </a:r>
          </a:p>
        </p:txBody>
      </p:sp>
      <p:pic>
        <p:nvPicPr>
          <p:cNvPr id="12" name="Picture 16" descr="Птички на дерев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1584176" cy="21216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детский сад\Группа №6 2015-2016 уч год\20151116_112501.jpg"/>
          <p:cNvPicPr>
            <a:picLocks noChangeAspect="1" noChangeArrowheads="1"/>
          </p:cNvPicPr>
          <p:nvPr/>
        </p:nvPicPr>
        <p:blipFill>
          <a:blip r:embed="rId3" cstate="print"/>
          <a:srcRect r="3002" b="36170"/>
          <a:stretch>
            <a:fillRect/>
          </a:stretch>
        </p:blipFill>
        <p:spPr bwMode="auto">
          <a:xfrm>
            <a:off x="2915816" y="2780928"/>
            <a:ext cx="5239782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980728"/>
            <a:ext cx="65527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7A00"/>
                </a:solidFill>
              </a:rPr>
              <a:t>«Длинный - короткий»</a:t>
            </a:r>
          </a:p>
        </p:txBody>
      </p:sp>
      <p:pic>
        <p:nvPicPr>
          <p:cNvPr id="12290" name="Picture 2" descr="Аист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208243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детский сад\Группа №6 2015-2016 уч год\20151116_112020.jpg"/>
          <p:cNvPicPr>
            <a:picLocks noChangeAspect="1" noChangeArrowheads="1"/>
          </p:cNvPicPr>
          <p:nvPr/>
        </p:nvPicPr>
        <p:blipFill>
          <a:blip r:embed="rId2" cstate="print"/>
          <a:srcRect t="19595"/>
          <a:stretch>
            <a:fillRect/>
          </a:stretch>
        </p:blipFill>
        <p:spPr bwMode="auto">
          <a:xfrm>
            <a:off x="4860032" y="4149080"/>
            <a:ext cx="3384376" cy="2127747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</p:pic>
      <p:pic>
        <p:nvPicPr>
          <p:cNvPr id="3" name="Picture 2" descr="D:\ФОТО\детский сад\Группа №6 2015-2016 уч год\20151116_111802.jpg"/>
          <p:cNvPicPr>
            <a:picLocks noChangeAspect="1" noChangeArrowheads="1"/>
          </p:cNvPicPr>
          <p:nvPr/>
        </p:nvPicPr>
        <p:blipFill>
          <a:blip r:embed="rId3" cstate="print"/>
          <a:srcRect t="11471" r="3211"/>
          <a:stretch>
            <a:fillRect/>
          </a:stretch>
        </p:blipFill>
        <p:spPr bwMode="auto">
          <a:xfrm>
            <a:off x="1691680" y="1772816"/>
            <a:ext cx="3240360" cy="2222866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</p:pic>
      <p:pic>
        <p:nvPicPr>
          <p:cNvPr id="4" name="Picture 3" descr="D:\ФОТО\детский сад\Группа №6 2015-2016 уч год\20151116_111854.jpg"/>
          <p:cNvPicPr>
            <a:picLocks noChangeAspect="1" noChangeArrowheads="1"/>
          </p:cNvPicPr>
          <p:nvPr/>
        </p:nvPicPr>
        <p:blipFill>
          <a:blip r:embed="rId4" cstate="print"/>
          <a:srcRect l="3884" t="5179"/>
          <a:stretch>
            <a:fillRect/>
          </a:stretch>
        </p:blipFill>
        <p:spPr bwMode="auto">
          <a:xfrm>
            <a:off x="827584" y="4149080"/>
            <a:ext cx="3240360" cy="2156701"/>
          </a:xfrm>
          <a:prstGeom prst="rect">
            <a:avLst/>
          </a:prstGeom>
          <a:noFill/>
          <a:ln w="38100">
            <a:solidFill>
              <a:srgbClr val="8A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5608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</a:rPr>
              <a:t>«Посчитай и назови количество»</a:t>
            </a:r>
          </a:p>
        </p:txBody>
      </p:sp>
      <p:pic>
        <p:nvPicPr>
          <p:cNvPr id="7" name="Picture 14" descr="Лебед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772816"/>
            <a:ext cx="2282875" cy="153503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323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Экологический проект  «Перелётные птицы»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47</cp:revision>
  <dcterms:created xsi:type="dcterms:W3CDTF">2014-08-08T16:01:14Z</dcterms:created>
  <dcterms:modified xsi:type="dcterms:W3CDTF">2015-11-26T10:16:55Z</dcterms:modified>
</cp:coreProperties>
</file>